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0" r:id="rId3"/>
    <p:sldId id="271" r:id="rId4"/>
    <p:sldId id="272" r:id="rId5"/>
    <p:sldId id="274" r:id="rId6"/>
    <p:sldId id="273" r:id="rId7"/>
    <p:sldId id="275" r:id="rId8"/>
    <p:sldId id="276" r:id="rId9"/>
    <p:sldId id="266" r:id="rId10"/>
    <p:sldId id="267" r:id="rId11"/>
    <p:sldId id="268"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CDEF7C-7A4E-44C1-9743-C85D85EA6D89}" type="datetimeFigureOut">
              <a:rPr lang="en-US" smtClean="0"/>
              <a:t>4/15/2021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2713175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CDEF7C-7A4E-44C1-9743-C85D85EA6D89}" type="datetimeFigureOut">
              <a:rPr lang="en-US" smtClean="0"/>
              <a:t>4/15/2021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3007300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CDEF7C-7A4E-44C1-9743-C85D85EA6D89}" type="datetimeFigureOut">
              <a:rPr lang="en-US" smtClean="0"/>
              <a:t>4/15/2021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07627-44DA-4104-9A68-9A21B2B32857}"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5070160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CDEF7C-7A4E-44C1-9743-C85D85EA6D89}" type="datetimeFigureOut">
              <a:rPr lang="en-US" smtClean="0"/>
              <a:t>4/15/2021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1820869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CDEF7C-7A4E-44C1-9743-C85D85EA6D89}" type="datetimeFigureOut">
              <a:rPr lang="en-US" smtClean="0"/>
              <a:t>4/15/2021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07627-44DA-4104-9A68-9A21B2B3285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578117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CDEF7C-7A4E-44C1-9743-C85D85EA6D89}" type="datetimeFigureOut">
              <a:rPr lang="en-US" smtClean="0"/>
              <a:t>4/15/2021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15419570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CDEF7C-7A4E-44C1-9743-C85D85EA6D89}" type="datetimeFigureOut">
              <a:rPr lang="en-US" smtClean="0"/>
              <a:t>4/15/2021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19985393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CDEF7C-7A4E-44C1-9743-C85D85EA6D89}" type="datetimeFigureOut">
              <a:rPr lang="en-US" smtClean="0"/>
              <a:t>4/15/2021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1588039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CDEF7C-7A4E-44C1-9743-C85D85EA6D89}" type="datetimeFigureOut">
              <a:rPr lang="en-US" smtClean="0"/>
              <a:t>4/15/2021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3286638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CDEF7C-7A4E-44C1-9743-C85D85EA6D89}" type="datetimeFigureOut">
              <a:rPr lang="en-US" smtClean="0"/>
              <a:t>4/15/2021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2540625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CDEF7C-7A4E-44C1-9743-C85D85EA6D89}" type="datetimeFigureOut">
              <a:rPr lang="en-US" smtClean="0"/>
              <a:t>4/15/2021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3428215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CDEF7C-7A4E-44C1-9743-C85D85EA6D89}" type="datetimeFigureOut">
              <a:rPr lang="en-US" smtClean="0"/>
              <a:t>4/15/2021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3733706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CDEF7C-7A4E-44C1-9743-C85D85EA6D89}" type="datetimeFigureOut">
              <a:rPr lang="en-US" smtClean="0"/>
              <a:t>4/15/2021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1276969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CDEF7C-7A4E-44C1-9743-C85D85EA6D89}" type="datetimeFigureOut">
              <a:rPr lang="en-US" smtClean="0"/>
              <a:t>4/15/2021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2837127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ECDEF7C-7A4E-44C1-9743-C85D85EA6D89}" type="datetimeFigureOut">
              <a:rPr lang="en-US" smtClean="0"/>
              <a:t>4/15/2021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593221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CDEF7C-7A4E-44C1-9743-C85D85EA6D89}" type="datetimeFigureOut">
              <a:rPr lang="en-US" smtClean="0"/>
              <a:t>4/15/2021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F07627-44DA-4104-9A68-9A21B2B32857}" type="slidenum">
              <a:rPr lang="en-US" smtClean="0"/>
              <a:t>‹#›</a:t>
            </a:fld>
            <a:endParaRPr lang="en-US"/>
          </a:p>
        </p:txBody>
      </p:sp>
    </p:spTree>
    <p:extLst>
      <p:ext uri="{BB962C8B-B14F-4D97-AF65-F5344CB8AC3E}">
        <p14:creationId xmlns:p14="http://schemas.microsoft.com/office/powerpoint/2010/main" val="14649267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ECDEF7C-7A4E-44C1-9743-C85D85EA6D89}" type="datetimeFigureOut">
              <a:rPr lang="en-US" smtClean="0"/>
              <a:t>4/15/2021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6F07627-44DA-4104-9A68-9A21B2B32857}" type="slidenum">
              <a:rPr lang="en-US" smtClean="0"/>
              <a:t>‹#›</a:t>
            </a:fld>
            <a:endParaRPr lang="en-US"/>
          </a:p>
        </p:txBody>
      </p:sp>
    </p:spTree>
    <p:extLst>
      <p:ext uri="{BB962C8B-B14F-4D97-AF65-F5344CB8AC3E}">
        <p14:creationId xmlns:p14="http://schemas.microsoft.com/office/powerpoint/2010/main" val="5307724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D1566-8261-4BCD-8206-F6808657211E}"/>
              </a:ext>
            </a:extLst>
          </p:cNvPr>
          <p:cNvSpPr>
            <a:spLocks noGrp="1"/>
          </p:cNvSpPr>
          <p:nvPr>
            <p:ph type="ctrTitle"/>
          </p:nvPr>
        </p:nvSpPr>
        <p:spPr>
          <a:xfrm>
            <a:off x="1507067" y="0"/>
            <a:ext cx="7766936" cy="1646302"/>
          </a:xfrm>
        </p:spPr>
        <p:txBody>
          <a:bodyPr/>
          <a:lstStyle/>
          <a:p>
            <a:r>
              <a:rPr lang="en-US">
                <a:latin typeface="Times New Roman" panose="02020603050405020304" pitchFamily="18" charset="0"/>
                <a:cs typeface="Times New Roman" panose="02020603050405020304" pitchFamily="18" charset="0"/>
              </a:rPr>
              <a:t>BẢO MẬT THÔNG TIN</a:t>
            </a:r>
          </a:p>
        </p:txBody>
      </p:sp>
      <p:sp>
        <p:nvSpPr>
          <p:cNvPr id="3" name="Subtitle 2">
            <a:extLst>
              <a:ext uri="{FF2B5EF4-FFF2-40B4-BE49-F238E27FC236}">
                <a16:creationId xmlns:a16="http://schemas.microsoft.com/office/drawing/2014/main" id="{75AA19C6-8E9F-4AF1-9054-BB7F5E3DE5D4}"/>
              </a:ext>
            </a:extLst>
          </p:cNvPr>
          <p:cNvSpPr>
            <a:spLocks noGrp="1"/>
          </p:cNvSpPr>
          <p:nvPr>
            <p:ph type="subTitle" idx="1"/>
          </p:nvPr>
        </p:nvSpPr>
        <p:spPr>
          <a:xfrm>
            <a:off x="1573742" y="1696635"/>
            <a:ext cx="7766936" cy="1096899"/>
          </a:xfrm>
        </p:spPr>
        <p:txBody>
          <a:bodyPr>
            <a:normAutofit/>
          </a:bodyPr>
          <a:lstStyle/>
          <a:p>
            <a:r>
              <a:rPr lang="en-US" sz="2500">
                <a:latin typeface="Times New Roman" panose="02020603050405020304" pitchFamily="18" charset="0"/>
                <a:cs typeface="Times New Roman" panose="02020603050405020304" pitchFamily="18" charset="0"/>
              </a:rPr>
              <a:t>Website Bán Quần áo </a:t>
            </a:r>
          </a:p>
        </p:txBody>
      </p:sp>
      <p:sp>
        <p:nvSpPr>
          <p:cNvPr id="4" name="TextBox 3">
            <a:extLst>
              <a:ext uri="{FF2B5EF4-FFF2-40B4-BE49-F238E27FC236}">
                <a16:creationId xmlns:a16="http://schemas.microsoft.com/office/drawing/2014/main" id="{5BB4A614-1579-439B-A443-3ACCB3CB37F2}"/>
              </a:ext>
            </a:extLst>
          </p:cNvPr>
          <p:cNvSpPr txBox="1"/>
          <p:nvPr/>
        </p:nvSpPr>
        <p:spPr>
          <a:xfrm>
            <a:off x="1507067" y="4064467"/>
            <a:ext cx="2491964" cy="1323439"/>
          </a:xfrm>
          <a:prstGeom prst="rect">
            <a:avLst/>
          </a:prstGeom>
          <a:noFill/>
        </p:spPr>
        <p:txBody>
          <a:bodyPr wrap="none" rtlCol="0">
            <a:spAutoFit/>
          </a:bodyPr>
          <a:lstStyle/>
          <a:p>
            <a:r>
              <a:rPr lang="en-US" sz="2000">
                <a:latin typeface="Times New Roman" panose="02020603050405020304" pitchFamily="18" charset="0"/>
                <a:cs typeface="Times New Roman" panose="02020603050405020304" pitchFamily="18" charset="0"/>
              </a:rPr>
              <a:t>Thành viên nhóm:</a:t>
            </a:r>
          </a:p>
          <a:p>
            <a:r>
              <a:rPr lang="en-US" sz="2000">
                <a:latin typeface="Times New Roman" panose="02020603050405020304" pitchFamily="18" charset="0"/>
                <a:cs typeface="Times New Roman" panose="02020603050405020304" pitchFamily="18" charset="0"/>
              </a:rPr>
              <a:t>Lưu Đức Huy</a:t>
            </a:r>
          </a:p>
          <a:p>
            <a:r>
              <a:rPr lang="en-US" sz="2000">
                <a:latin typeface="Times New Roman" panose="02020603050405020304" pitchFamily="18" charset="0"/>
                <a:cs typeface="Times New Roman" panose="02020603050405020304" pitchFamily="18" charset="0"/>
              </a:rPr>
              <a:t>Trần Huỳnh Nhật Huy</a:t>
            </a:r>
          </a:p>
          <a:p>
            <a:r>
              <a:rPr lang="en-US" sz="2000">
                <a:latin typeface="Times New Roman" panose="02020603050405020304" pitchFamily="18" charset="0"/>
                <a:cs typeface="Times New Roman" panose="02020603050405020304" pitchFamily="18" charset="0"/>
              </a:rPr>
              <a:t>Mã Đằng Phong</a:t>
            </a:r>
          </a:p>
        </p:txBody>
      </p:sp>
    </p:spTree>
    <p:extLst>
      <p:ext uri="{BB962C8B-B14F-4D97-AF65-F5344CB8AC3E}">
        <p14:creationId xmlns:p14="http://schemas.microsoft.com/office/powerpoint/2010/main" val="30536494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AB806-8D34-4A09-8CFA-7ED57DBEDB38}"/>
              </a:ext>
            </a:extLst>
          </p:cNvPr>
          <p:cNvSpPr>
            <a:spLocks noGrp="1"/>
          </p:cNvSpPr>
          <p:nvPr>
            <p:ph type="title"/>
          </p:nvPr>
        </p:nvSpPr>
        <p:spPr/>
        <p:txBody>
          <a:bodyPr>
            <a:normAutofit fontScale="90000"/>
          </a:bodyPr>
          <a:lstStyle/>
          <a:p>
            <a:r>
              <a:rPr lang="en-US">
                <a:latin typeface="Times New Roman" panose="02020603050405020304" pitchFamily="18" charset="0"/>
                <a:cs typeface="Times New Roman" panose="02020603050405020304" pitchFamily="18" charset="0"/>
              </a:rPr>
              <a:t>3.2 GIAO DIÊN </a:t>
            </a:r>
            <a:br>
              <a:rPr lang="en-US">
                <a:latin typeface="Times New Roman" panose="02020603050405020304" pitchFamily="18" charset="0"/>
                <a:cs typeface="Times New Roman" panose="02020603050405020304" pitchFamily="18" charset="0"/>
              </a:rPr>
            </a:br>
            <a:br>
              <a:rPr lang="en-US">
                <a:latin typeface="Times New Roman" panose="02020603050405020304" pitchFamily="18" charset="0"/>
                <a:cs typeface="Times New Roman" panose="02020603050405020304" pitchFamily="18" charset="0"/>
              </a:rPr>
            </a:br>
            <a:r>
              <a:rPr lang="en-US" sz="2500">
                <a:latin typeface="Times New Roman" panose="02020603050405020304" pitchFamily="18" charset="0"/>
                <a:cs typeface="Times New Roman" panose="02020603050405020304" pitchFamily="18" charset="0"/>
              </a:rPr>
              <a:t>3.2.1 GIAO DIÊN ĐĂNG NHẬP</a:t>
            </a:r>
          </a:p>
        </p:txBody>
      </p:sp>
      <p:pic>
        <p:nvPicPr>
          <p:cNvPr id="2050" name="Picture 1">
            <a:extLst>
              <a:ext uri="{FF2B5EF4-FFF2-40B4-BE49-F238E27FC236}">
                <a16:creationId xmlns:a16="http://schemas.microsoft.com/office/drawing/2014/main" id="{B51ABDE8-4EE3-47A1-9E21-82548DA093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1134" y="2130641"/>
            <a:ext cx="7377343" cy="42967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99996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3ECF9-4E0F-4672-9E26-FF6EADB94B64}"/>
              </a:ext>
            </a:extLst>
          </p:cNvPr>
          <p:cNvSpPr>
            <a:spLocks noGrp="1"/>
          </p:cNvSpPr>
          <p:nvPr>
            <p:ph type="title"/>
          </p:nvPr>
        </p:nvSpPr>
        <p:spPr>
          <a:xfrm>
            <a:off x="677334" y="609600"/>
            <a:ext cx="8596668" cy="606641"/>
          </a:xfrm>
        </p:spPr>
        <p:txBody>
          <a:bodyPr>
            <a:normAutofit/>
          </a:bodyPr>
          <a:lstStyle/>
          <a:p>
            <a:r>
              <a:rPr lang="en-US" sz="2500">
                <a:latin typeface="Times New Roman" panose="02020603050405020304" pitchFamily="18" charset="0"/>
                <a:cs typeface="Times New Roman" panose="02020603050405020304" pitchFamily="18" charset="0"/>
              </a:rPr>
              <a:t>3.2.1 GIAO DIÊN ĐĂNG KÝ</a:t>
            </a:r>
          </a:p>
        </p:txBody>
      </p:sp>
      <p:pic>
        <p:nvPicPr>
          <p:cNvPr id="3074" name="Picture 1">
            <a:extLst>
              <a:ext uri="{FF2B5EF4-FFF2-40B4-BE49-F238E27FC236}">
                <a16:creationId xmlns:a16="http://schemas.microsoft.com/office/drawing/2014/main" id="{F9A72EF5-8C9F-41A6-82F5-C6E711F46C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334" y="1335041"/>
            <a:ext cx="7439487" cy="4503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76792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10618-3E47-4704-9D2F-758072385138}"/>
              </a:ext>
            </a:extLst>
          </p:cNvPr>
          <p:cNvSpPr>
            <a:spLocks noGrp="1"/>
          </p:cNvSpPr>
          <p:nvPr>
            <p:ph type="title"/>
          </p:nvPr>
        </p:nvSpPr>
        <p:spPr>
          <a:xfrm>
            <a:off x="677334" y="609600"/>
            <a:ext cx="8596668" cy="500109"/>
          </a:xfrm>
        </p:spPr>
        <p:txBody>
          <a:bodyPr>
            <a:normAutofit/>
          </a:bodyPr>
          <a:lstStyle/>
          <a:p>
            <a:r>
              <a:rPr lang="en-US" sz="2500">
                <a:latin typeface="Times New Roman" panose="02020603050405020304" pitchFamily="18" charset="0"/>
                <a:cs typeface="Times New Roman" panose="02020603050405020304" pitchFamily="18" charset="0"/>
              </a:rPr>
              <a:t>3.2.3 TRANG CHỨC NĂNG CHÍNH</a:t>
            </a:r>
          </a:p>
        </p:txBody>
      </p:sp>
      <p:pic>
        <p:nvPicPr>
          <p:cNvPr id="4098" name="Picture 1">
            <a:extLst>
              <a:ext uri="{FF2B5EF4-FFF2-40B4-BE49-F238E27FC236}">
                <a16:creationId xmlns:a16="http://schemas.microsoft.com/office/drawing/2014/main" id="{C9BB7195-844D-4FCB-A1B1-13C09B36D9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334" y="1291069"/>
            <a:ext cx="7474998" cy="4603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42357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F8718-BFC2-4AE1-AEBA-B83814253A65}"/>
              </a:ext>
            </a:extLst>
          </p:cNvPr>
          <p:cNvSpPr>
            <a:spLocks noGrp="1"/>
          </p:cNvSpPr>
          <p:nvPr>
            <p:ph type="title"/>
          </p:nvPr>
        </p:nvSpPr>
        <p:spPr>
          <a:xfrm>
            <a:off x="925910" y="834501"/>
            <a:ext cx="8596668" cy="949910"/>
          </a:xfrm>
        </p:spPr>
        <p:txBody>
          <a:bodyPr/>
          <a:lstStyle/>
          <a:p>
            <a:r>
              <a:rPr lang="en-US">
                <a:latin typeface="Times New Roman" panose="02020603050405020304" pitchFamily="18" charset="0"/>
                <a:cs typeface="Times New Roman" panose="02020603050405020304" pitchFamily="18" charset="0"/>
              </a:rPr>
              <a:t>HASH(HÀM BĂM)</a:t>
            </a:r>
          </a:p>
        </p:txBody>
      </p:sp>
      <p:pic>
        <p:nvPicPr>
          <p:cNvPr id="3074" name="Picture 2" descr="Hash là gì?/">
            <a:extLst>
              <a:ext uri="{FF2B5EF4-FFF2-40B4-BE49-F238E27FC236}">
                <a16:creationId xmlns:a16="http://schemas.microsoft.com/office/drawing/2014/main" id="{2FE6C649-7B3B-4239-A105-54241F3BEC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5909" y="1611620"/>
            <a:ext cx="8596668" cy="5246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8336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1545D-CE99-41A5-86B8-8EA43ADF269E}"/>
              </a:ext>
            </a:extLst>
          </p:cNvPr>
          <p:cNvSpPr>
            <a:spLocks noGrp="1"/>
          </p:cNvSpPr>
          <p:nvPr>
            <p:ph type="title"/>
          </p:nvPr>
        </p:nvSpPr>
        <p:spPr/>
        <p:txBody>
          <a:bodyPr/>
          <a:lstStyle/>
          <a:p>
            <a:r>
              <a:rPr lang="en-US" b="0" i="0">
                <a:effectLst/>
                <a:latin typeface="Times New Roman" panose="02020603050405020304" pitchFamily="18" charset="0"/>
                <a:cs typeface="Times New Roman" panose="02020603050405020304" pitchFamily="18" charset="0"/>
              </a:rPr>
              <a:t>Hash là gì?</a:t>
            </a:r>
            <a:br>
              <a:rPr lang="en-US" b="0" i="0">
                <a:solidFill>
                  <a:srgbClr val="4A4A4A"/>
                </a:solidFill>
                <a:effectLst/>
                <a:latin typeface="Roboto"/>
              </a:rPr>
            </a:br>
            <a:endParaRPr lang="en-US"/>
          </a:p>
        </p:txBody>
      </p:sp>
      <p:sp>
        <p:nvSpPr>
          <p:cNvPr id="3" name="Content Placeholder 2">
            <a:extLst>
              <a:ext uri="{FF2B5EF4-FFF2-40B4-BE49-F238E27FC236}">
                <a16:creationId xmlns:a16="http://schemas.microsoft.com/office/drawing/2014/main" id="{518B8CD9-B145-4067-8B40-AFCFFCF0B4FB}"/>
              </a:ext>
            </a:extLst>
          </p:cNvPr>
          <p:cNvSpPr>
            <a:spLocks noGrp="1"/>
          </p:cNvSpPr>
          <p:nvPr>
            <p:ph idx="1"/>
          </p:nvPr>
        </p:nvSpPr>
        <p:spPr/>
        <p:txBody>
          <a:bodyPr/>
          <a:lstStyle/>
          <a:p>
            <a:r>
              <a:rPr lang="vi-VN" b="0" i="0">
                <a:solidFill>
                  <a:srgbClr val="4A4A4A"/>
                </a:solidFill>
                <a:effectLst/>
                <a:latin typeface="Times New Roman" panose="02020603050405020304" pitchFamily="18" charset="0"/>
                <a:cs typeface="Times New Roman" panose="02020603050405020304" pitchFamily="18" charset="0"/>
              </a:rPr>
              <a:t>Hashing là quá trình biến đầu vào là một nội dung có kích thước, độ dài bất kỳ rồi sử dụng những thuật toán, công thức toán học để biến thành đầu ra tiêu chuẩn có độ dài nhất định. Quá trình đó sử dụng những Hàm băm (Hash function).</a:t>
            </a: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5612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6D8F7-D5E8-4F13-8D14-BBF37C533078}"/>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HASH MẬT MÃ</a:t>
            </a:r>
          </a:p>
        </p:txBody>
      </p:sp>
      <p:sp>
        <p:nvSpPr>
          <p:cNvPr id="3" name="Content Placeholder 2">
            <a:extLst>
              <a:ext uri="{FF2B5EF4-FFF2-40B4-BE49-F238E27FC236}">
                <a16:creationId xmlns:a16="http://schemas.microsoft.com/office/drawing/2014/main" id="{D72BED4A-0D77-4B6A-A04A-AA66B2A61C14}"/>
              </a:ext>
            </a:extLst>
          </p:cNvPr>
          <p:cNvSpPr>
            <a:spLocks noGrp="1"/>
          </p:cNvSpPr>
          <p:nvPr>
            <p:ph idx="1"/>
          </p:nvPr>
        </p:nvSpPr>
        <p:spPr/>
        <p:txBody>
          <a:bodyPr/>
          <a:lstStyle/>
          <a:p>
            <a:pPr algn="just"/>
            <a:r>
              <a:rPr lang="vi-VN" b="0" i="0">
                <a:solidFill>
                  <a:srgbClr val="4A4A4A"/>
                </a:solidFill>
                <a:effectLst/>
                <a:latin typeface="Times New Roman" panose="02020603050405020304" pitchFamily="18" charset="0"/>
                <a:cs typeface="Times New Roman" panose="02020603050405020304" pitchFamily="18" charset="0"/>
              </a:rPr>
              <a:t>Như tên gọi, hash được sử dụng vào mục đích mã hóa dữ liệu. Những hash mật mã mang trong mình một số đặc điểm khác, quan trọng nhất là không thể đảo ngược. Điều này có nghĩa là khi bạn có trong tay giá trị sau khi băm, bạn không thể biết giá trị ban đầu là gì. </a:t>
            </a:r>
          </a:p>
          <a:p>
            <a:pPr algn="just"/>
            <a:r>
              <a:rPr lang="vi-VN" b="0" i="0">
                <a:solidFill>
                  <a:srgbClr val="4A4A4A"/>
                </a:solidFill>
                <a:effectLst/>
                <a:latin typeface="Times New Roman" panose="02020603050405020304" pitchFamily="18" charset="0"/>
                <a:cs typeface="Times New Roman" panose="02020603050405020304" pitchFamily="18" charset="0"/>
              </a:rPr>
              <a:t>Ngoài ra, hash mật mã còn mang một số đặc điểm khác như tính tránh va chạm (xảy ra khi hai giá trị khác nhau nhưng khi chạy qua hàm băm lại trả về hai kết quả giống nhau), tính hiệu quả (thời gian tính toán những giá trị băm phải nhanh) và cả tính nhạy cảm (chỉ cần sự thay đổi nhỏ trong giá trị ban đầu có thể thay đổi hoàn toàn giá trị băm).</a:t>
            </a:r>
          </a:p>
          <a:p>
            <a:endParaRPr lang="en-US"/>
          </a:p>
        </p:txBody>
      </p:sp>
    </p:spTree>
    <p:extLst>
      <p:ext uri="{BB962C8B-B14F-4D97-AF65-F5344CB8AC3E}">
        <p14:creationId xmlns:p14="http://schemas.microsoft.com/office/powerpoint/2010/main" val="1313747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B50CE-465D-4E9B-A284-6759AD33CE9A}"/>
              </a:ext>
            </a:extLst>
          </p:cNvPr>
          <p:cNvSpPr>
            <a:spLocks noGrp="1"/>
          </p:cNvSpPr>
          <p:nvPr>
            <p:ph type="title"/>
          </p:nvPr>
        </p:nvSpPr>
        <p:spPr>
          <a:xfrm>
            <a:off x="677334" y="0"/>
            <a:ext cx="8596668" cy="1320800"/>
          </a:xfrm>
        </p:spPr>
        <p:txBody>
          <a:bodyPr/>
          <a:lstStyle/>
          <a:p>
            <a:r>
              <a:rPr lang="en-US" b="0" i="0">
                <a:effectLst/>
                <a:latin typeface="Times New Roman" panose="02020603050405020304" pitchFamily="18" charset="0"/>
                <a:cs typeface="Times New Roman" panose="02020603050405020304" pitchFamily="18" charset="0"/>
              </a:rPr>
              <a:t>Hash dùng để làm gì?</a:t>
            </a:r>
            <a:br>
              <a:rPr lang="en-US" b="0" i="0">
                <a:solidFill>
                  <a:srgbClr val="4A4A4A"/>
                </a:solidFill>
                <a:effectLst/>
                <a:latin typeface="Roboto"/>
              </a:rPr>
            </a:br>
            <a:endParaRPr lang="en-US"/>
          </a:p>
        </p:txBody>
      </p:sp>
      <p:sp>
        <p:nvSpPr>
          <p:cNvPr id="3" name="Content Placeholder 2">
            <a:extLst>
              <a:ext uri="{FF2B5EF4-FFF2-40B4-BE49-F238E27FC236}">
                <a16:creationId xmlns:a16="http://schemas.microsoft.com/office/drawing/2014/main" id="{6C5A8AFB-2275-4FC2-97E1-CE58F5E8EE80}"/>
              </a:ext>
            </a:extLst>
          </p:cNvPr>
          <p:cNvSpPr>
            <a:spLocks noGrp="1"/>
          </p:cNvSpPr>
          <p:nvPr>
            <p:ph idx="1"/>
          </p:nvPr>
        </p:nvSpPr>
        <p:spPr>
          <a:xfrm>
            <a:off x="677334" y="660401"/>
            <a:ext cx="8596668" cy="2233720"/>
          </a:xfrm>
        </p:spPr>
        <p:txBody>
          <a:bodyPr/>
          <a:lstStyle/>
          <a:p>
            <a:r>
              <a:rPr lang="en-US" b="0" i="0">
                <a:solidFill>
                  <a:srgbClr val="4A4A4A"/>
                </a:solidFill>
                <a:effectLst/>
                <a:latin typeface="Times New Roman" panose="02020603050405020304" pitchFamily="18" charset="0"/>
                <a:cs typeface="Times New Roman" panose="02020603050405020304" pitchFamily="18" charset="0"/>
              </a:rPr>
              <a:t>Xác minh mật khẩu</a:t>
            </a:r>
          </a:p>
          <a:p>
            <a:r>
              <a:rPr lang="en-US">
                <a:solidFill>
                  <a:srgbClr val="4A4A4A"/>
                </a:solidFill>
                <a:latin typeface="Times New Roman" panose="02020603050405020304" pitchFamily="18" charset="0"/>
                <a:cs typeface="Times New Roman" panose="02020603050405020304" pitchFamily="18" charset="0"/>
              </a:rPr>
              <a:t>T</a:t>
            </a:r>
            <a:r>
              <a:rPr lang="vi-VN" b="0" i="0">
                <a:solidFill>
                  <a:srgbClr val="4A4A4A"/>
                </a:solidFill>
                <a:effectLst/>
                <a:latin typeface="Times New Roman" panose="02020603050405020304" pitchFamily="18" charset="0"/>
                <a:cs typeface="Times New Roman" panose="02020603050405020304" pitchFamily="18" charset="0"/>
              </a:rPr>
              <a:t>rong những thiết kế cơ sở dữ liệu hiện đại, thứ lưu trong đó không phải mật khẩu của bạn dưới dạng văn bản đơn thuần mà là giá trị hash của chúng. Khi bạn nhập mật khẩu, hệ thống thêm giá trị muối (salt) vào mật khẩu gốc của bạn, rồi cho chạy qua hàm băm, sau đó mới lưu vào cơ sở dữ liệu. Vậy nên kể cả khi giá trị băm của mật khẩu bạn bị lộ và bị giải mã, kẻ tấn công vẫn chưa thể có được mật khẩu thực sự của bạn do nó đã được thêm vào giá trị “salt”</a:t>
            </a:r>
            <a:endParaRPr lang="en-US" b="0" i="0">
              <a:solidFill>
                <a:srgbClr val="4A4A4A"/>
              </a:solidFill>
              <a:effectLst/>
              <a:latin typeface="Times New Roman" panose="02020603050405020304" pitchFamily="18" charset="0"/>
              <a:cs typeface="Times New Roman" panose="02020603050405020304" pitchFamily="18" charset="0"/>
            </a:endParaRPr>
          </a:p>
          <a:p>
            <a:endParaRPr lang="en-US"/>
          </a:p>
        </p:txBody>
      </p:sp>
      <p:pic>
        <p:nvPicPr>
          <p:cNvPr id="1026" name="Picture 2">
            <a:extLst>
              <a:ext uri="{FF2B5EF4-FFF2-40B4-BE49-F238E27FC236}">
                <a16:creationId xmlns:a16="http://schemas.microsoft.com/office/drawing/2014/main" id="{4B49FD18-17C5-4900-884B-21206A558F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4157" y="2894121"/>
            <a:ext cx="6052479" cy="358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0034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0AED3-6AA2-44CA-BDE7-D710AF18CDEA}"/>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HASH MD5</a:t>
            </a:r>
            <a:br>
              <a:rPr lang="en-US"/>
            </a:br>
            <a:endParaRPr lang="en-US"/>
          </a:p>
        </p:txBody>
      </p:sp>
      <p:pic>
        <p:nvPicPr>
          <p:cNvPr id="2050" name="Picture 2">
            <a:extLst>
              <a:ext uri="{FF2B5EF4-FFF2-40B4-BE49-F238E27FC236}">
                <a16:creationId xmlns:a16="http://schemas.microsoft.com/office/drawing/2014/main" id="{F36975B3-E13C-4E42-A1BF-F645CD4DCA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334" y="1270000"/>
            <a:ext cx="9105858" cy="558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3509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54C85-B957-440C-B985-5BB06702780F}"/>
              </a:ext>
            </a:extLst>
          </p:cNvPr>
          <p:cNvSpPr>
            <a:spLocks noGrp="1"/>
          </p:cNvSpPr>
          <p:nvPr>
            <p:ph type="title"/>
          </p:nvPr>
        </p:nvSpPr>
        <p:spPr/>
        <p:txBody>
          <a:bodyPr/>
          <a:lstStyle/>
          <a:p>
            <a:r>
              <a:rPr lang="en-US" i="0" cap="all">
                <a:effectLst/>
                <a:latin typeface="Times New Roman" panose="02020603050405020304" pitchFamily="18" charset="0"/>
                <a:cs typeface="Times New Roman" panose="02020603050405020304" pitchFamily="18" charset="0"/>
              </a:rPr>
              <a:t>MD5 LÀ GÌ?</a:t>
            </a:r>
            <a:br>
              <a:rPr lang="en-US" b="1" i="0" cap="all">
                <a:solidFill>
                  <a:srgbClr val="111111"/>
                </a:solidFill>
                <a:effectLst/>
                <a:latin typeface="Roboto"/>
              </a:rPr>
            </a:br>
            <a:endParaRPr lang="en-US"/>
          </a:p>
        </p:txBody>
      </p:sp>
      <p:sp>
        <p:nvSpPr>
          <p:cNvPr id="3" name="Content Placeholder 2">
            <a:extLst>
              <a:ext uri="{FF2B5EF4-FFF2-40B4-BE49-F238E27FC236}">
                <a16:creationId xmlns:a16="http://schemas.microsoft.com/office/drawing/2014/main" id="{66A48C95-FB5E-46BE-9C8D-7DD33CC84AD9}"/>
              </a:ext>
            </a:extLst>
          </p:cNvPr>
          <p:cNvSpPr>
            <a:spLocks noGrp="1"/>
          </p:cNvSpPr>
          <p:nvPr>
            <p:ph idx="1"/>
          </p:nvPr>
        </p:nvSpPr>
        <p:spPr/>
        <p:txBody>
          <a:bodyPr/>
          <a:lstStyle/>
          <a:p>
            <a:r>
              <a:rPr lang="en-US">
                <a:solidFill>
                  <a:srgbClr val="414141"/>
                </a:solidFill>
                <a:latin typeface="Times New Roman" panose="02020603050405020304" pitchFamily="18" charset="0"/>
                <a:cs typeface="Times New Roman" panose="02020603050405020304" pitchFamily="18" charset="0"/>
              </a:rPr>
              <a:t>M</a:t>
            </a:r>
            <a:r>
              <a:rPr lang="vi-VN" i="0">
                <a:solidFill>
                  <a:srgbClr val="414141"/>
                </a:solidFill>
                <a:effectLst/>
                <a:latin typeface="Times New Roman" panose="02020603050405020304" pitchFamily="18" charset="0"/>
                <a:cs typeface="Times New Roman" panose="02020603050405020304" pitchFamily="18" charset="0"/>
              </a:rPr>
              <a:t>ã hóa MD5 là mã hóa một chiều.  MD5 là viết tắt tiếng Anh của Message-Digest algorithm 5. Mã hóa MD5 là một hàm băm mật mã học được sử dụng phổ biến với giá trị Hash dài 128-bit. Là một chuẩn Internet (RFC 1321), MD5 đã được dùng trong nhiều ứng dụng bảo mật, và cũng được dùng phổ biến để kiểm tra tính toàn vẹn của tập tin.</a:t>
            </a: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91629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09B7A-C387-4B1E-B08D-81B135CA8193}"/>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ỨNG DỤNG</a:t>
            </a:r>
          </a:p>
        </p:txBody>
      </p:sp>
      <p:sp>
        <p:nvSpPr>
          <p:cNvPr id="3" name="Content Placeholder 2">
            <a:extLst>
              <a:ext uri="{FF2B5EF4-FFF2-40B4-BE49-F238E27FC236}">
                <a16:creationId xmlns:a16="http://schemas.microsoft.com/office/drawing/2014/main" id="{545E986D-F576-40E0-8C45-8EACDAB384FA}"/>
              </a:ext>
            </a:extLst>
          </p:cNvPr>
          <p:cNvSpPr>
            <a:spLocks noGrp="1"/>
          </p:cNvSpPr>
          <p:nvPr>
            <p:ph idx="1"/>
          </p:nvPr>
        </p:nvSpPr>
        <p:spPr/>
        <p:txBody>
          <a:bodyPr/>
          <a:lstStyle/>
          <a:p>
            <a:pPr algn="l" fontAlgn="base"/>
            <a:r>
              <a:rPr lang="vi-VN" b="0" i="0">
                <a:solidFill>
                  <a:srgbClr val="414141"/>
                </a:solidFill>
                <a:effectLst/>
                <a:latin typeface="Times New Roman" panose="02020603050405020304" pitchFamily="18" charset="0"/>
                <a:cs typeface="Times New Roman" panose="02020603050405020304" pitchFamily="18" charset="0"/>
              </a:rPr>
              <a:t>Mã hóa MD5 ngoài việc được sử dụng trong việc tạo mật khẩu cho các CMS, phần mềm hoặc các tools khác có sử dụng xác thực người dùng thì còn được ứng dụng trong việc xác thực tệp tin (files). Khi tạo ra một file nào đó, tác giả hay cho kèm theo mã SHA1 hoặc mã hóa MD5 của file đó.</a:t>
            </a:r>
          </a:p>
          <a:p>
            <a:pPr algn="l" fontAlgn="base"/>
            <a:r>
              <a:rPr lang="vi-VN" b="0" i="0">
                <a:solidFill>
                  <a:srgbClr val="414141"/>
                </a:solidFill>
                <a:effectLst/>
                <a:latin typeface="Times New Roman" panose="02020603050405020304" pitchFamily="18" charset="0"/>
                <a:cs typeface="Times New Roman" panose="02020603050405020304" pitchFamily="18" charset="0"/>
              </a:rPr>
              <a:t>Khi download file về bạn chỉ cần kiểm tra mã hóa MD5 của tệp tin tải về có trùng với mã hóa của tác giả cho hay không. Nếu nó trùng nhau thì có nghĩa file bạn tải về là file gốc của tác giả. Nếu nó không trùng thì có nghĩa file đó đã bị can thiệp (sửa chữa</a:t>
            </a:r>
            <a:r>
              <a:rPr lang="en-US" b="0" i="0">
                <a:solidFill>
                  <a:srgbClr val="414141"/>
                </a:solidFill>
                <a:effectLst/>
                <a:latin typeface="Times New Roman" panose="02020603050405020304" pitchFamily="18" charset="0"/>
                <a:cs typeface="Times New Roman" panose="02020603050405020304" pitchFamily="18" charset="0"/>
              </a:rPr>
              <a:t>)</a:t>
            </a:r>
            <a:endParaRPr lang="vi-VN" b="0" i="0">
              <a:solidFill>
                <a:srgbClr val="414141"/>
              </a:solidFill>
              <a:effectLst/>
              <a:latin typeface="Times New Roman" panose="02020603050405020304" pitchFamily="18" charset="0"/>
              <a:cs typeface="Times New Roman" panose="02020603050405020304" pitchFamily="18" charset="0"/>
            </a:endParaRPr>
          </a:p>
          <a:p>
            <a:endParaRPr lang="en-US"/>
          </a:p>
        </p:txBody>
      </p:sp>
    </p:spTree>
    <p:extLst>
      <p:ext uri="{BB962C8B-B14F-4D97-AF65-F5344CB8AC3E}">
        <p14:creationId xmlns:p14="http://schemas.microsoft.com/office/powerpoint/2010/main" val="1747246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65DEC-2702-42E5-A68B-FE56E6795B9F}"/>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3.1 CHỨC NĂNG</a:t>
            </a:r>
          </a:p>
        </p:txBody>
      </p:sp>
      <p:sp>
        <p:nvSpPr>
          <p:cNvPr id="3" name="Content Placeholder 2">
            <a:extLst>
              <a:ext uri="{FF2B5EF4-FFF2-40B4-BE49-F238E27FC236}">
                <a16:creationId xmlns:a16="http://schemas.microsoft.com/office/drawing/2014/main" id="{DD202862-B337-49B3-80B5-4DD1F4177F8F}"/>
              </a:ext>
            </a:extLst>
          </p:cNvPr>
          <p:cNvSpPr>
            <a:spLocks noGrp="1"/>
          </p:cNvSpPr>
          <p:nvPr>
            <p:ph idx="1"/>
          </p:nvPr>
        </p:nvSpPr>
        <p:spPr/>
        <p:txBody>
          <a:bodyPr/>
          <a:lstStyle/>
          <a:p>
            <a:r>
              <a:rPr lang="vi-VN" sz="1800">
                <a:effectLst/>
                <a:latin typeface="Times New Roman" panose="02020603050405020304" pitchFamily="18" charset="0"/>
                <a:ea typeface="Times New Roman" panose="02020603050405020304" pitchFamily="18" charset="0"/>
              </a:rPr>
              <a:t>Chức năng đăng nhập hệ thống: đăng nhập tài khoản để xử lý chương trình.</a:t>
            </a:r>
            <a:endParaRPr lang="en-US" sz="1800">
              <a:effectLst/>
              <a:latin typeface="Times New Roman" panose="02020603050405020304" pitchFamily="18" charset="0"/>
              <a:ea typeface="Times New Roman" panose="02020603050405020304" pitchFamily="18" charset="0"/>
            </a:endParaRPr>
          </a:p>
          <a:p>
            <a:r>
              <a:rPr lang="vi-VN" sz="1800">
                <a:effectLst/>
                <a:latin typeface="Times New Roman" panose="02020603050405020304" pitchFamily="18" charset="0"/>
                <a:ea typeface="Times New Roman" panose="02020603050405020304" pitchFamily="18" charset="0"/>
              </a:rPr>
              <a:t>Menu: chứa các chức năng chính của chương trình</a:t>
            </a:r>
            <a:endParaRPr lang="en-US" sz="1800">
              <a:effectLst/>
              <a:latin typeface="Times New Roman" panose="02020603050405020304" pitchFamily="18" charset="0"/>
              <a:ea typeface="Times New Roman" panose="02020603050405020304" pitchFamily="18" charset="0"/>
            </a:endParaRPr>
          </a:p>
          <a:p>
            <a:r>
              <a:rPr lang="en-US" sz="1800">
                <a:effectLst/>
                <a:latin typeface="Times New Roman" panose="02020603050405020304" pitchFamily="18" charset="0"/>
                <a:ea typeface="Times New Roman" panose="02020603050405020304" pitchFamily="18" charset="0"/>
              </a:rPr>
              <a:t>Sản phẩm</a:t>
            </a:r>
            <a:r>
              <a:rPr lang="vi-VN" sz="1800">
                <a:effectLst/>
                <a:latin typeface="Times New Roman" panose="02020603050405020304" pitchFamily="18" charset="0"/>
                <a:ea typeface="Times New Roman" panose="02020603050405020304" pitchFamily="18" charset="0"/>
              </a:rPr>
              <a:t>: </a:t>
            </a:r>
            <a:r>
              <a:rPr lang="en-US" sz="1800">
                <a:effectLst/>
                <a:latin typeface="Times New Roman" panose="02020603050405020304" pitchFamily="18" charset="0"/>
                <a:ea typeface="Times New Roman" panose="02020603050405020304" pitchFamily="18" charset="0"/>
              </a:rPr>
              <a:t>quần, áo, phụ kiện,…</a:t>
            </a:r>
          </a:p>
          <a:p>
            <a:r>
              <a:rPr lang="en-US" sz="1800">
                <a:effectLst/>
                <a:latin typeface="Times New Roman" panose="02020603050405020304" pitchFamily="18" charset="0"/>
                <a:ea typeface="Times New Roman" panose="02020603050405020304" pitchFamily="18" charset="0"/>
              </a:rPr>
              <a:t>Thanh toán</a:t>
            </a:r>
          </a:p>
          <a:p>
            <a:r>
              <a:rPr lang="en-US" sz="1800">
                <a:effectLst/>
                <a:latin typeface="Times New Roman" panose="02020603050405020304" pitchFamily="18" charset="0"/>
                <a:ea typeface="Times New Roman" panose="02020603050405020304" pitchFamily="18" charset="0"/>
              </a:rPr>
              <a:t>Giỏ hàng</a:t>
            </a:r>
          </a:p>
          <a:p>
            <a:r>
              <a:rPr lang="en-US" sz="1800">
                <a:effectLst/>
                <a:latin typeface="Times New Roman" panose="02020603050405020304" pitchFamily="18" charset="0"/>
                <a:ea typeface="Times New Roman" panose="02020603050405020304" pitchFamily="18" charset="0"/>
              </a:rPr>
              <a:t>Công cụ</a:t>
            </a:r>
          </a:p>
          <a:p>
            <a:r>
              <a:rPr lang="en-US" sz="1800">
                <a:effectLst/>
                <a:latin typeface="Times New Roman" panose="02020603050405020304" pitchFamily="18" charset="0"/>
                <a:ea typeface="Times New Roman" panose="02020603050405020304" pitchFamily="18" charset="0"/>
              </a:rPr>
              <a:t>Liên hệ</a:t>
            </a:r>
          </a:p>
          <a:p>
            <a:endParaRPr lang="en-US"/>
          </a:p>
        </p:txBody>
      </p:sp>
    </p:spTree>
    <p:extLst>
      <p:ext uri="{BB962C8B-B14F-4D97-AF65-F5344CB8AC3E}">
        <p14:creationId xmlns:p14="http://schemas.microsoft.com/office/powerpoint/2010/main" val="346026267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192</TotalTime>
  <Words>657</Words>
  <Application>Microsoft Office PowerPoint</Application>
  <PresentationFormat>Widescreen</PresentationFormat>
  <Paragraphs>32</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Roboto</vt:lpstr>
      <vt:lpstr>Times New Roman</vt:lpstr>
      <vt:lpstr>Trebuchet MS</vt:lpstr>
      <vt:lpstr>Wingdings 3</vt:lpstr>
      <vt:lpstr>Facet</vt:lpstr>
      <vt:lpstr>BẢO MẬT THÔNG TIN</vt:lpstr>
      <vt:lpstr>HASH(HÀM BĂM)</vt:lpstr>
      <vt:lpstr>Hash là gì? </vt:lpstr>
      <vt:lpstr>HASH MẬT MÃ</vt:lpstr>
      <vt:lpstr>Hash dùng để làm gì? </vt:lpstr>
      <vt:lpstr>HASH MD5 </vt:lpstr>
      <vt:lpstr>MD5 LÀ GÌ? </vt:lpstr>
      <vt:lpstr>ỨNG DỤNG</vt:lpstr>
      <vt:lpstr>3.1 CHỨC NĂNG</vt:lpstr>
      <vt:lpstr>3.2 GIAO DIÊN   3.2.1 GIAO DIÊN ĐĂNG NHẬP</vt:lpstr>
      <vt:lpstr>3.2.1 GIAO DIÊN ĐĂNG KÝ</vt:lpstr>
      <vt:lpstr>3.2.3 TRANG CHỨC NĂNG CHÍNH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BẢO MẬT THÔNG TIN</dc:title>
  <dc:creator>ASUS</dc:creator>
  <cp:lastModifiedBy>ASUS</cp:lastModifiedBy>
  <cp:revision>14</cp:revision>
  <dcterms:created xsi:type="dcterms:W3CDTF">2021-04-08T06:26:10Z</dcterms:created>
  <dcterms:modified xsi:type="dcterms:W3CDTF">2021-04-14T18:07:47Z</dcterms:modified>
</cp:coreProperties>
</file>

<file path=docProps/thumbnail.jpeg>
</file>